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Old Standard TT"/>
      <p:regular r:id="rId25"/>
      <p:bold r:id="rId26"/>
      <p:italic r:id="rId27"/>
    </p:embeddedFont>
    <p:embeddedFont>
      <p:font typeface="Roboto Mon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ldStandardTT-bold.fntdata"/><Relationship Id="rId25" Type="http://schemas.openxmlformats.org/officeDocument/2006/relationships/font" Target="fonts/OldStandardTT-regular.fntdata"/><Relationship Id="rId28" Type="http://schemas.openxmlformats.org/officeDocument/2006/relationships/font" Target="fonts/RobotoMono-regular.fntdata"/><Relationship Id="rId27" Type="http://schemas.openxmlformats.org/officeDocument/2006/relationships/font" Target="fonts/OldStandardT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Mon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jp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jpg>
</file>

<file path=ppt/media/image11.png>
</file>

<file path=ppt/media/image1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641934" y="3597500"/>
            <a:ext cx="390299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" name="Shape 1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b="1" sz="14000"/>
            </a:lvl1pPr>
            <a:lvl2pPr lvl="1" algn="ctr">
              <a:spcBef>
                <a:spcPts val="0"/>
              </a:spcBef>
              <a:buSzPct val="100000"/>
              <a:defRPr b="1" sz="14000"/>
            </a:lvl2pPr>
            <a:lvl3pPr lvl="2" algn="ctr">
              <a:spcBef>
                <a:spcPts val="0"/>
              </a:spcBef>
              <a:buSzPct val="100000"/>
              <a:defRPr b="1" sz="14000"/>
            </a:lvl3pPr>
            <a:lvl4pPr lvl="3" algn="ctr">
              <a:spcBef>
                <a:spcPts val="0"/>
              </a:spcBef>
              <a:buSzPct val="100000"/>
              <a:defRPr b="1" sz="14000"/>
            </a:lvl4pPr>
            <a:lvl5pPr lvl="4" algn="ctr">
              <a:spcBef>
                <a:spcPts val="0"/>
              </a:spcBef>
              <a:buSzPct val="100000"/>
              <a:defRPr b="1" sz="14000"/>
            </a:lvl5pPr>
            <a:lvl6pPr lvl="5" algn="ctr">
              <a:spcBef>
                <a:spcPts val="0"/>
              </a:spcBef>
              <a:buSzPct val="100000"/>
              <a:defRPr b="1" sz="14000"/>
            </a:lvl6pPr>
            <a:lvl7pPr lvl="6" algn="ctr">
              <a:spcBef>
                <a:spcPts val="0"/>
              </a:spcBef>
              <a:buSzPct val="100000"/>
              <a:defRPr b="1" sz="14000"/>
            </a:lvl7pPr>
            <a:lvl8pPr lvl="7" algn="ctr">
              <a:spcBef>
                <a:spcPts val="0"/>
              </a:spcBef>
              <a:buSzPct val="100000"/>
              <a:defRPr b="1" sz="14000"/>
            </a:lvl8pPr>
            <a:lvl9pPr lvl="8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641934" y="3597500"/>
            <a:ext cx="390299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Shape 17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ld Standard TT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ld Standard TT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0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5.png"/><Relationship Id="rId4" Type="http://schemas.openxmlformats.org/officeDocument/2006/relationships/image" Target="../media/image0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4.png"/><Relationship Id="rId4" Type="http://schemas.openxmlformats.org/officeDocument/2006/relationships/image" Target="../media/image06.png"/><Relationship Id="rId5" Type="http://schemas.openxmlformats.org/officeDocument/2006/relationships/image" Target="../media/image01.png"/><Relationship Id="rId6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Relationship Id="rId4" Type="http://schemas.openxmlformats.org/officeDocument/2006/relationships/image" Target="../media/image0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Relationship Id="rId4" Type="http://schemas.openxmlformats.org/officeDocument/2006/relationships/image" Target="../media/image0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7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enu1.PNG"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124" y="193799"/>
            <a:ext cx="3594149" cy="43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52675" y="145597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renter</a:t>
            </a: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 Profiles)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507600" y="1277350"/>
            <a:ext cx="1017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/features</a:t>
            </a:r>
          </a:p>
        </p:txBody>
      </p:sp>
      <p:pic>
        <p:nvPicPr>
          <p:cNvPr descr="333.PNG"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8999" y="263124"/>
            <a:ext cx="5586475" cy="437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enu1.PNG"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725" y="3394850"/>
            <a:ext cx="1284374" cy="15382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>
            <a:off x="1375075" y="3026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7" name="Shape 127"/>
          <p:cNvSpPr txBox="1"/>
          <p:nvPr/>
        </p:nvSpPr>
        <p:spPr>
          <a:xfrm>
            <a:off x="507600" y="2247300"/>
            <a:ext cx="40506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00">
                <a:solidFill>
                  <a:schemeClr val="dk1"/>
                </a:solidFill>
              </a:rPr>
              <a:t>*making recommended venue suggestions based on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157142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     location, event type, size, etc.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sg.PNG"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50" y="1304650"/>
            <a:ext cx="2508450" cy="325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 txBox="1"/>
          <p:nvPr/>
        </p:nvSpPr>
        <p:spPr>
          <a:xfrm>
            <a:off x="2629875" y="944350"/>
            <a:ext cx="4369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 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Easy chat between customer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and property owner.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 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creates transparent customer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experience for both venue holders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 renters. 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53075" y="0"/>
            <a:ext cx="3975600" cy="10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(MESSENGER)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102475" y="198100"/>
            <a:ext cx="1284300" cy="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/ features</a:t>
            </a:r>
          </a:p>
        </p:txBody>
      </p:sp>
      <p:pic>
        <p:nvPicPr>
          <p:cNvPr descr="88.PNG" id="136" name="Shape 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3600" y="619557"/>
            <a:ext cx="3586074" cy="3649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234000" y="1006325"/>
            <a:ext cx="66651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Conferences, </a:t>
            </a:r>
            <a:r>
              <a:rPr lang="en" sz="24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exhibits...weddings, birthday parties...and yes. even hackathons + </a:t>
            </a:r>
          </a:p>
        </p:txBody>
      </p:sp>
      <p:sp>
        <p:nvSpPr>
          <p:cNvPr id="142" name="Shape 142"/>
          <p:cNvSpPr txBox="1"/>
          <p:nvPr/>
        </p:nvSpPr>
        <p:spPr>
          <a:xfrm>
            <a:off x="151350" y="523575"/>
            <a:ext cx="34962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" sz="3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Find venues for</a:t>
            </a:r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6275" y="2762450"/>
            <a:ext cx="3421723" cy="195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7900" y="3270175"/>
            <a:ext cx="1965925" cy="943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enu1.PNG" id="145" name="Shape 1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59450" y="81299"/>
            <a:ext cx="1284374" cy="15382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ing_front.jpg" id="146" name="Shape 1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3987" y="2762449"/>
            <a:ext cx="3057300" cy="203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Pricing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11700" y="1164775"/>
            <a:ext cx="8520600" cy="339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1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Affordable booking for everyone </a:t>
            </a:r>
          </a:p>
          <a:p>
            <a:pPr indent="-3175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1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Rate Caps</a:t>
            </a:r>
          </a:p>
          <a:p>
            <a:pPr indent="-3175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1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Service fee 5%</a:t>
            </a:r>
          </a:p>
          <a:p>
            <a:pPr indent="-3175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1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Inventors of the site 5%</a:t>
            </a:r>
          </a:p>
          <a:p>
            <a:pPr indent="-3175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1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Secure payments. (stripe)</a:t>
            </a:r>
          </a:p>
          <a:p>
            <a:pPr indent="-317500" lvl="0" marL="457200" rtl="0">
              <a:spcBef>
                <a:spcPts val="0"/>
              </a:spcBef>
              <a:buClr>
                <a:srgbClr val="BF9000"/>
              </a:buClr>
              <a:buSzPct val="77777"/>
              <a:buFont typeface="Roboto"/>
              <a:buChar char="✓"/>
            </a:pP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Paypal &amp; Venmo friendly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venu1.PNG"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0650" y="3367525"/>
            <a:ext cx="1284374" cy="153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339025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Competitors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Venubook</a:t>
            </a:r>
          </a:p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Eventup</a:t>
            </a:r>
          </a:p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Skedda</a:t>
            </a:r>
          </a:p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Eventbooking</a:t>
            </a:r>
          </a:p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Eventbookingengines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Shape 160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Gather</a:t>
            </a:r>
          </a:p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ReServe Interactive </a:t>
            </a:r>
          </a:p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bookitlive</a:t>
            </a:r>
          </a:p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Event pro</a:t>
            </a:r>
          </a:p>
          <a:p>
            <a:pPr indent="-355600" lvl="0" marL="457200" rtl="0">
              <a:spcBef>
                <a:spcPts val="0"/>
              </a:spcBef>
              <a:buClr>
                <a:srgbClr val="BF9000"/>
              </a:buClr>
              <a:buSzPct val="100000"/>
              <a:buFont typeface="Roboto"/>
              <a:buChar char="✓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Message blocks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venu1.PNG"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0650" y="3367525"/>
            <a:ext cx="1284374" cy="153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161425" y="5543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Ven</a:t>
            </a:r>
            <a:r>
              <a:rPr lang="en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1117025"/>
            <a:ext cx="7837200" cy="339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What sets us apart?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Roboto"/>
            </a:pPr>
            <a:r>
              <a:rPr lang="en" sz="20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Passionate about communal entrepreneurship.  </a:t>
            </a:r>
          </a:p>
          <a:p>
            <a:pPr indent="-355600" lvl="0" marL="457200">
              <a:spcBef>
                <a:spcPts val="0"/>
              </a:spcBef>
              <a:buClr>
                <a:schemeClr val="lt2"/>
              </a:buClr>
              <a:buSzPct val="100000"/>
              <a:buFont typeface="Roboto"/>
            </a:pPr>
            <a:r>
              <a:rPr lang="en" sz="20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Bring visibility to hidden creative venues &amp; spaces. </a:t>
            </a:r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Roboto"/>
            </a:pPr>
            <a:r>
              <a:rPr lang="en" sz="18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8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ntentional about finding the best venues, at the most affordable rates. </a:t>
            </a:r>
          </a:p>
          <a:p>
            <a:pPr indent="-3556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Roboto"/>
            </a:pPr>
            <a:r>
              <a:rPr lang="en" sz="20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Caters to local businesses, artists &amp; local community. .  </a:t>
            </a:r>
          </a:p>
        </p:txBody>
      </p:sp>
      <p:pic>
        <p:nvPicPr>
          <p:cNvPr descr="venu1.PNG"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0650" y="3367525"/>
            <a:ext cx="1284374" cy="153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The Team</a:t>
            </a:r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---- Mariah Roman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---- Amanda Wright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---- Jayla Mitchell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---- Juanita Griffith</a:t>
            </a:r>
          </a:p>
        </p:txBody>
      </p:sp>
      <p:pic>
        <p:nvPicPr>
          <p:cNvPr descr="venu1.PNG"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0650" y="3367525"/>
            <a:ext cx="1284374" cy="153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22.PNG"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7737" y="533650"/>
            <a:ext cx="6457324" cy="377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2479525" y="533825"/>
            <a:ext cx="55809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THE OVERVIEW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374350" y="1536900"/>
            <a:ext cx="5478300" cy="2834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lr>
                <a:srgbClr val="666666"/>
              </a:buClr>
              <a:buFont typeface="Roboto"/>
              <a:buChar char="●"/>
            </a:pP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Venu is a web-based booking platform 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lr>
                <a:srgbClr val="666666"/>
              </a:buClr>
              <a:buFont typeface="Roboto"/>
              <a:buChar char="●"/>
            </a:pP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created to serve as the most </a:t>
            </a: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convenient</a:t>
            </a: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 way to book venues in any city.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lr>
                <a:srgbClr val="666666"/>
              </a:buClr>
              <a:buFont typeface="Roboto"/>
              <a:buChar char="●"/>
            </a:pP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Clients able to reserve  &amp; make </a:t>
            </a: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ayment w/ our platform </a:t>
            </a: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●"/>
            </a:pPr>
            <a:r>
              <a:rPr lang="en" sz="16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A useful way to promote local spaces and businesses</a:t>
            </a: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●"/>
            </a:pPr>
            <a:r>
              <a:rPr lang="en" sz="16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Community driven</a:t>
            </a:r>
          </a:p>
          <a:p>
            <a:pPr indent="-330200" lvl="0" marL="457200" rtl="0">
              <a:lnSpc>
                <a:spcPct val="100000"/>
              </a:lnSpc>
              <a:spcBef>
                <a:spcPts val="0"/>
              </a:spcBef>
              <a:buClr>
                <a:srgbClr val="666666"/>
              </a:buClr>
              <a:buSzPct val="160000"/>
              <a:buFont typeface="Roboto"/>
              <a:buChar char="●"/>
            </a:pPr>
            <a:r>
              <a:rPr lang="en" sz="10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Features:  galleries, event spaces, and studio reservations with listed info on amenities and costs.  </a:t>
            </a: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lr>
                <a:srgbClr val="666666"/>
              </a:buClr>
              <a:buFont typeface="Roboto"/>
              <a:buChar char="●"/>
            </a:pP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simple mobile &amp; online booking.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venu1.PNG"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949" y="690078"/>
            <a:ext cx="3142324" cy="376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Who would use it </a:t>
            </a:r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Artists</a:t>
            </a:r>
          </a:p>
          <a:p>
            <a:pPr indent="-35560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Musicians </a:t>
            </a:r>
          </a:p>
          <a:p>
            <a:pPr indent="-35560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Curators</a:t>
            </a:r>
          </a:p>
          <a:p>
            <a:pPr indent="-35560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Business</a:t>
            </a:r>
            <a:r>
              <a:rPr lang="en" sz="2000">
                <a:latin typeface="Roboto"/>
                <a:ea typeface="Roboto"/>
                <a:cs typeface="Roboto"/>
                <a:sym typeface="Roboto"/>
              </a:rPr>
              <a:t> Owners </a:t>
            </a:r>
          </a:p>
          <a:p>
            <a:pPr indent="-35560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Non-profits </a:t>
            </a:r>
          </a:p>
          <a:p>
            <a:pPr indent="-35560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Organization</a:t>
            </a:r>
          </a:p>
          <a:p>
            <a:pPr indent="-35560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Artist Management </a:t>
            </a:r>
          </a:p>
          <a:p>
            <a:pPr indent="-35560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Tourists</a:t>
            </a:r>
          </a:p>
          <a:p>
            <a:pPr indent="-355600" lvl="0" marL="457200">
              <a:spcBef>
                <a:spcPts val="0"/>
              </a:spcBef>
              <a:buClr>
                <a:srgbClr val="B45F06"/>
              </a:buClr>
              <a:buSzPct val="100000"/>
              <a:buFont typeface="Roboto"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The average consumer </a:t>
            </a:r>
          </a:p>
        </p:txBody>
      </p:sp>
      <p:pic>
        <p:nvPicPr>
          <p:cNvPr descr="venu1.PNG"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7925" y="3374350"/>
            <a:ext cx="1284374" cy="153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">
                <a:solidFill>
                  <a:srgbClr val="666666"/>
                </a:solidFill>
                <a:latin typeface="Verdana"/>
                <a:ea typeface="Verdana"/>
                <a:cs typeface="Verdana"/>
                <a:sym typeface="Verdana"/>
              </a:rPr>
              <a:t>Venu</a:t>
            </a: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39025" y="1171600"/>
            <a:ext cx="8520600" cy="339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61950" lvl="0" marL="45720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buChar char="●"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Who would use it..</a:t>
            </a:r>
          </a:p>
          <a:p>
            <a:pPr indent="-361950" lvl="0" marL="45720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buChar char="●"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Suggested uses..</a:t>
            </a:r>
          </a:p>
          <a:p>
            <a:pPr indent="-361950" lvl="0" marL="45720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buChar char="●"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Demographics.. </a:t>
            </a:r>
          </a:p>
          <a:p>
            <a:pPr indent="-361950" lvl="0" marL="45720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buChar char="●"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Features..</a:t>
            </a:r>
          </a:p>
          <a:p>
            <a:pPr indent="-361950" lvl="0" marL="45720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buChar char="●"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Pricing ..</a:t>
            </a:r>
          </a:p>
          <a:p>
            <a:pPr indent="-361950" lvl="0" marL="45720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buChar char="●"/>
            </a:pPr>
            <a:r>
              <a:rPr lang="en" sz="2100">
                <a:latin typeface="Calibri"/>
                <a:ea typeface="Calibri"/>
                <a:cs typeface="Calibri"/>
                <a:sym typeface="Calibri"/>
              </a:rPr>
              <a:t> Book!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venu1.PNG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6500" y="3367525"/>
            <a:ext cx="1284374" cy="153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07750" y="18542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Suggested Uses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13450" y="1171600"/>
            <a:ext cx="7909200" cy="339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For:</a:t>
            </a:r>
          </a:p>
          <a:p>
            <a:pPr indent="-36195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  <a:buChar char="✓"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Conferences </a:t>
            </a:r>
          </a:p>
          <a:p>
            <a:pPr indent="-36195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  <a:buChar char="✓"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Parties</a:t>
            </a:r>
          </a:p>
          <a:p>
            <a:pPr indent="-36195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  <a:buChar char="✓"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Performances</a:t>
            </a:r>
          </a:p>
          <a:p>
            <a:pPr indent="-36195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  <a:buChar char="✓"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Shows </a:t>
            </a:r>
          </a:p>
          <a:p>
            <a:pPr indent="-36195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  <a:buChar char="✓"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Tours</a:t>
            </a:r>
          </a:p>
          <a:p>
            <a:pPr indent="-361950" lvl="0" marL="457200" rtl="0">
              <a:spcBef>
                <a:spcPts val="0"/>
              </a:spcBef>
              <a:buClr>
                <a:srgbClr val="B45F06"/>
              </a:buClr>
              <a:buSzPct val="100000"/>
              <a:buFont typeface="Roboto"/>
              <a:buChar char="✓"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Private events</a:t>
            </a:r>
          </a:p>
          <a:p>
            <a:pPr indent="-361950" lvl="0" marL="457200">
              <a:spcBef>
                <a:spcPts val="0"/>
              </a:spcBef>
              <a:buClr>
                <a:srgbClr val="B45F06"/>
              </a:buClr>
              <a:buSzPct val="100000"/>
              <a:buFont typeface="Roboto"/>
              <a:buChar char="✓"/>
            </a:pPr>
            <a:r>
              <a:rPr lang="en" sz="2100">
                <a:latin typeface="Roboto"/>
                <a:ea typeface="Roboto"/>
                <a:cs typeface="Roboto"/>
                <a:sym typeface="Roboto"/>
              </a:rPr>
              <a:t>Promotion  </a:t>
            </a:r>
          </a:p>
        </p:txBody>
      </p:sp>
      <p:pic>
        <p:nvPicPr>
          <p:cNvPr descr="venu1.PNG"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2350" y="3531475"/>
            <a:ext cx="1284374" cy="15382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pp.PNG"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5725" y="956687"/>
            <a:ext cx="3293450" cy="382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818350" y="335725"/>
            <a:ext cx="59907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/ </a:t>
            </a:r>
            <a:r>
              <a:rPr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Demographics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algn="l">
              <a:spcBef>
                <a:spcPts val="0"/>
              </a:spcBef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     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</a:t>
            </a:r>
          </a:p>
        </p:txBody>
      </p:sp>
      <p:pic>
        <p:nvPicPr>
          <p:cNvPr descr="venu1.PNG"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25" y="3391012"/>
            <a:ext cx="1284374" cy="15382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65a81027-f614-4b1e-8330-62bc34bbe554.jpg" id="100" name="Shape 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7200" y="2333024"/>
            <a:ext cx="3160475" cy="2370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/>
          <p:nvPr/>
        </p:nvSpPr>
        <p:spPr>
          <a:xfrm>
            <a:off x="307400" y="335725"/>
            <a:ext cx="532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 18 +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   Inclusive and simplistic enough for all users.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17447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311700" y="787675"/>
            <a:ext cx="8520600" cy="3397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spcBef>
                <a:spcPts val="0"/>
              </a:spcBef>
              <a:buSzPct val="100000"/>
              <a:buFont typeface="Roboto"/>
              <a:buChar char="✓"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Venue Profiles </a:t>
            </a:r>
          </a:p>
          <a:p>
            <a:pPr indent="-304800" lvl="1" marL="914400" rtl="0">
              <a:spcBef>
                <a:spcPts val="0"/>
              </a:spcBef>
              <a:buSzPct val="1000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Descriptions (images, amenities, cost, rates, restrictions, etc.) 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>
              <a:spcBef>
                <a:spcPts val="0"/>
              </a:spcBef>
              <a:buSzPct val="100000"/>
              <a:buFont typeface="Roboto"/>
              <a:buChar char="✓"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Messenger</a:t>
            </a:r>
          </a:p>
          <a:p>
            <a:pPr indent="-228600" lvl="1" marL="914400" rtl="0">
              <a:spcBef>
                <a:spcPts val="0"/>
              </a:spcBef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Chats are available for viewers that need questions answered as soon as possible.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>
              <a:spcBef>
                <a:spcPts val="0"/>
              </a:spcBef>
              <a:buSzPct val="100000"/>
              <a:buFont typeface="Roboto"/>
              <a:buChar char="✓"/>
            </a:pPr>
            <a:r>
              <a:rPr lang="en" sz="2200">
                <a:latin typeface="Roboto"/>
                <a:ea typeface="Roboto"/>
                <a:cs typeface="Roboto"/>
                <a:sym typeface="Roboto"/>
              </a:rPr>
              <a:t>Simple Booking </a:t>
            </a:r>
          </a:p>
          <a:p>
            <a:pPr indent="-304800" lvl="1" marL="914400" rtl="0">
              <a:spcBef>
                <a:spcPts val="0"/>
              </a:spcBef>
              <a:buSzPct val="1000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 few clicks from our next event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200"/>
          </a:p>
        </p:txBody>
      </p:sp>
      <p:pic>
        <p:nvPicPr>
          <p:cNvPr descr="venu1.PNG"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0650" y="3367525"/>
            <a:ext cx="1284374" cy="1538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 txBox="1"/>
          <p:nvPr/>
        </p:nvSpPr>
        <p:spPr>
          <a:xfrm>
            <a:off x="457650" y="2035550"/>
            <a:ext cx="39345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52675" y="1455975"/>
            <a:ext cx="8520600" cy="613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V</a:t>
            </a: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enue Profiles)</a:t>
            </a:r>
          </a:p>
        </p:txBody>
      </p:sp>
      <p:pic>
        <p:nvPicPr>
          <p:cNvPr descr="profile.PNG" id="115" name="Shape 115"/>
          <p:cNvPicPr preferRelativeResize="0"/>
          <p:nvPr/>
        </p:nvPicPr>
        <p:blipFill rotWithShape="1">
          <a:blip r:embed="rId3">
            <a:alphaModFix/>
          </a:blip>
          <a:srcRect b="0" l="9157" r="14078" t="-1153"/>
          <a:stretch/>
        </p:blipFill>
        <p:spPr>
          <a:xfrm>
            <a:off x="4246836" y="445024"/>
            <a:ext cx="4271015" cy="42957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.PNG" id="116" name="Shape 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600" y="2330875"/>
            <a:ext cx="3313425" cy="249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 txBox="1"/>
          <p:nvPr/>
        </p:nvSpPr>
        <p:spPr>
          <a:xfrm>
            <a:off x="507600" y="1277350"/>
            <a:ext cx="1017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/features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